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984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199" y="1295400"/>
            <a:ext cx="8228013" cy="1927225"/>
          </a:xfrm>
        </p:spPr>
        <p:txBody>
          <a:bodyPr tIns="0" bIns="0" anchor="b" anchorCtr="0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199" y="3307976"/>
            <a:ext cx="8228013" cy="1066800"/>
          </a:xfrm>
        </p:spPr>
        <p:txBody>
          <a:bodyPr tIns="0" bIns="0"/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292818" y="5804647"/>
            <a:ext cx="36708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sz="4400">
                <a:solidFill>
                  <a:schemeClr val="accent1"/>
                </a:solidFill>
                <a:latin typeface="Wingdings" pitchFamily="2" charset="2"/>
              </a:rPr>
              <a:t>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81001"/>
            <a:ext cx="3509683" cy="2209800"/>
          </a:xfrm>
        </p:spPr>
        <p:txBody>
          <a:bodyPr anchor="b"/>
          <a:lstStyle>
            <a:lvl1pPr algn="l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0" y="273050"/>
            <a:ext cx="365760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649071"/>
            <a:ext cx="3509683" cy="3388192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8654A25-BD8F-B845-BB17-419CF0E6C7CC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1425" y="381001"/>
            <a:ext cx="3635375" cy="2209800"/>
          </a:xfrm>
        </p:spPr>
        <p:txBody>
          <a:bodyPr anchor="b"/>
          <a:lstStyle>
            <a:lvl1pPr algn="l">
              <a:defRPr sz="44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1425" y="2649070"/>
            <a:ext cx="3635375" cy="35056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8654A25-BD8F-B845-BB17-419CF0E6C7CC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28600" y="1143000"/>
            <a:ext cx="4267200" cy="4267200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1425" y="381001"/>
            <a:ext cx="3635375" cy="2209800"/>
          </a:xfrm>
        </p:spPr>
        <p:txBody>
          <a:bodyPr anchor="b"/>
          <a:lstStyle>
            <a:lvl1pPr algn="l">
              <a:defRPr sz="44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1425" y="2649070"/>
            <a:ext cx="3635375" cy="35056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8654A25-BD8F-B845-BB17-419CF0E6C7CC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90600" y="2590800"/>
            <a:ext cx="3505200" cy="3505200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2479675" y="1260475"/>
            <a:ext cx="1254125" cy="1254125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269875" y="762000"/>
            <a:ext cx="2092325" cy="2092325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568388"/>
            <a:ext cx="8228013" cy="34688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274638"/>
            <a:ext cx="1524000" cy="5851525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16859"/>
            <a:ext cx="6019800" cy="561564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36694"/>
            <a:ext cx="6400800" cy="1362075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399" y="3609695"/>
            <a:ext cx="5181601" cy="1500187"/>
          </a:xfrm>
        </p:spPr>
        <p:txBody>
          <a:bodyPr anchor="t" anchorCtr="0"/>
          <a:lstStyle>
            <a:lvl1pPr marL="0" indent="0" algn="r">
              <a:spcBef>
                <a:spcPts val="300"/>
              </a:spcBef>
              <a:buNone/>
              <a:defRPr sz="180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8654A25-BD8F-B845-BB17-419CF0E6C7CC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238999" y="6356350"/>
            <a:ext cx="144621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292818" y="5804647"/>
            <a:ext cx="36708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sz="4400">
                <a:solidFill>
                  <a:schemeClr val="accent1"/>
                </a:solidFill>
                <a:latin typeface="Wingdings" pitchFamily="2" charset="2"/>
              </a:rPr>
              <a:t>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0664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4753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2232211"/>
            <a:ext cx="3767328" cy="762000"/>
          </a:xfrm>
        </p:spPr>
        <p:txBody>
          <a:bodyPr anchor="b">
            <a:noAutofit/>
          </a:bodyPr>
          <a:lstStyle>
            <a:lvl1pPr marL="0" indent="0" algn="ct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" y="3160059"/>
            <a:ext cx="3767328" cy="289149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1578" y="2232211"/>
            <a:ext cx="3767328" cy="762000"/>
          </a:xfrm>
        </p:spPr>
        <p:txBody>
          <a:bodyPr anchor="b">
            <a:noAutofit/>
          </a:bodyPr>
          <a:lstStyle>
            <a:lvl1pPr marL="0" indent="0" algn="ct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1578" y="3160059"/>
            <a:ext cx="3767328" cy="289149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784475"/>
            <a:ext cx="7656512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62000" y="4497070"/>
            <a:ext cx="7656512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6008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6008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740664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6008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6008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739775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739775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45141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770094"/>
            <a:ext cx="7662864" cy="32671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654A25-BD8F-B845-BB17-419CF0E6C7CC}" type="datetimeFigureOut">
              <a:rPr lang="en-US" smtClean="0"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89613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35635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accent1"/>
        </a:buClr>
        <a:buSzPct val="90000"/>
        <a:buFont typeface="Wingdings" pitchFamily="2" charset="2"/>
        <a:buChar char="S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S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338866"/>
            <a:ext cx="7520940" cy="54864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Royal Academies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844" y="2191640"/>
            <a:ext cx="5799858" cy="2513679"/>
          </a:xfrm>
        </p:spPr>
        <p:txBody>
          <a:bodyPr>
            <a:normAutofit fontScale="85000" lnSpcReduction="20000"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creation of new societies and journals enabling scientists to communicate</a:t>
            </a:r>
          </a:p>
          <a:p>
            <a:pPr>
              <a:buFont typeface="Arial"/>
              <a:buChar char="•"/>
            </a:pPr>
            <a:r>
              <a:rPr lang="en-US" dirty="0" smtClean="0"/>
              <a:t>Creation of the French and the English Royal Academy </a:t>
            </a:r>
          </a:p>
          <a:p>
            <a:pPr>
              <a:buFont typeface="Arial"/>
              <a:buChar char="•"/>
            </a:pPr>
            <a:r>
              <a:rPr lang="en-US" dirty="0" smtClean="0"/>
              <a:t>French Academy – controlled by the state </a:t>
            </a:r>
          </a:p>
          <a:p>
            <a:pPr>
              <a:buFont typeface="Arial"/>
              <a:buChar char="•"/>
            </a:pPr>
            <a:r>
              <a:rPr lang="en-US" dirty="0" smtClean="0"/>
              <a:t>English Academy – received little government encouragement </a:t>
            </a:r>
          </a:p>
          <a:p>
            <a:pPr>
              <a:buFont typeface="Arial"/>
              <a:buChar char="•"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1265" y="2523097"/>
            <a:ext cx="3153813" cy="42640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309" y="4705319"/>
            <a:ext cx="3594095" cy="208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9111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Nicolaus</a:t>
            </a:r>
            <a:r>
              <a:rPr lang="en-US" dirty="0" smtClean="0"/>
              <a:t> Copernicus (1473-1543)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8607" y="2107556"/>
            <a:ext cx="4498193" cy="4485311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Studied mathematics and astronomy at University of Krakow, Bologna, and Padua</a:t>
            </a:r>
          </a:p>
          <a:p>
            <a:r>
              <a:rPr lang="en-US" dirty="0" smtClean="0"/>
              <a:t>Wrote </a:t>
            </a:r>
            <a:r>
              <a:rPr lang="en-US" i="1" dirty="0" smtClean="0"/>
              <a:t>On the Revolutions of the Heavenly Spheres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First presented idea of a heliocentric universe</a:t>
            </a:r>
          </a:p>
          <a:p>
            <a:pPr lvl="2"/>
            <a:r>
              <a:rPr lang="en-US" dirty="0" smtClean="0"/>
              <a:t>Universe consists of 8 spheres, a motionless sun at the center</a:t>
            </a:r>
          </a:p>
          <a:p>
            <a:pPr lvl="2"/>
            <a:r>
              <a:rPr lang="en-US" dirty="0" smtClean="0"/>
              <a:t>The moon revolves around Earth, and Earth rotates on an axis</a:t>
            </a:r>
          </a:p>
          <a:p>
            <a:r>
              <a:rPr lang="en-US" dirty="0" smtClean="0"/>
              <a:t>Rejected by Protestant Reformers, most notably Martin Luther</a:t>
            </a: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343620"/>
            <a:ext cx="3204453" cy="4249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Heliocentric vs. Geocentric</a:t>
            </a:r>
            <a:endParaRPr lang="en-US" dirty="0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3907" y="2436394"/>
            <a:ext cx="2864453" cy="4072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32227" y="2431794"/>
            <a:ext cx="2977950" cy="4076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Tycho</a:t>
            </a:r>
            <a:r>
              <a:rPr lang="en-US" dirty="0" smtClean="0"/>
              <a:t> Brahe (1546-1601)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549" y="2107556"/>
            <a:ext cx="4974478" cy="4512331"/>
          </a:xfrm>
        </p:spPr>
        <p:txBody>
          <a:bodyPr/>
          <a:lstStyle/>
          <a:p>
            <a:r>
              <a:rPr lang="en-US" dirty="0" smtClean="0"/>
              <a:t>Danish Nobleman</a:t>
            </a:r>
          </a:p>
          <a:p>
            <a:pPr lvl="1"/>
            <a:r>
              <a:rPr lang="en-US" dirty="0" smtClean="0"/>
              <a:t>After being given position of an island near Copenhagen, he built an elaborate castle with observatories and precise astronomical instruments</a:t>
            </a:r>
          </a:p>
          <a:p>
            <a:r>
              <a:rPr lang="en-US" dirty="0" smtClean="0"/>
              <a:t>Recorded positions and movement of stars and planets in detail for 20 years</a:t>
            </a:r>
          </a:p>
          <a:p>
            <a:pPr lvl="1"/>
            <a:r>
              <a:rPr lang="en-US" dirty="0" smtClean="0"/>
              <a:t>His findings led him to fully reject Aristotle and Ptolemy’s systems of the universe</a:t>
            </a:r>
          </a:p>
          <a:p>
            <a:pPr lvl="2"/>
            <a:r>
              <a:rPr lang="en-US" dirty="0" smtClean="0"/>
              <a:t>Never accepted that the Earth spun on an axis</a:t>
            </a:r>
          </a:p>
          <a:p>
            <a:endParaRPr lang="en-US" dirty="0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8551" y="2107556"/>
            <a:ext cx="3114436" cy="4621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Johannes </a:t>
            </a:r>
            <a:r>
              <a:rPr lang="en-US" dirty="0" err="1" smtClean="0"/>
              <a:t>Kepler</a:t>
            </a:r>
            <a:r>
              <a:rPr lang="en-US" dirty="0" smtClean="0"/>
              <a:t> (1571-1630)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8909" y="2418285"/>
            <a:ext cx="5185091" cy="4655874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Acted as an assistant to </a:t>
            </a:r>
            <a:r>
              <a:rPr lang="en-US" dirty="0" err="1" smtClean="0"/>
              <a:t>Tycho</a:t>
            </a:r>
            <a:r>
              <a:rPr lang="en-US" dirty="0" smtClean="0"/>
              <a:t> Brahe while Brahe was imperial mathematician in Prague</a:t>
            </a:r>
          </a:p>
          <a:p>
            <a:pPr lvl="1"/>
            <a:r>
              <a:rPr lang="en-US" dirty="0" err="1" smtClean="0"/>
              <a:t>Kepler</a:t>
            </a:r>
            <a:r>
              <a:rPr lang="en-US" dirty="0" smtClean="0"/>
              <a:t> used Brahe’s extensive astronomical data to create his three laws of planetary motion: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Kepler</a:t>
            </a:r>
            <a:r>
              <a:rPr lang="en-US" dirty="0" smtClean="0"/>
              <a:t> rejected Copernicus’s heliocentric ideas by showing that the orbit of planets around the sun were not circular, they were elliptical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The speed of a planet is greater when it is closer to the sun and decreases in speed as it gets further away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The square of a planet’s period of revolution is proportional to the cube of its average distance from the sun</a:t>
            </a:r>
          </a:p>
          <a:p>
            <a:pPr marL="457200" indent="-457200"/>
            <a:r>
              <a:rPr lang="en-US" dirty="0" smtClean="0"/>
              <a:t>These three laws eliminated the idea of uniform circular motion for orbiting planets, and completely disproved the traditional Ptolemaic system</a:t>
            </a:r>
            <a:endParaRPr lang="en-US" dirty="0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9654" y="2249292"/>
            <a:ext cx="3031228" cy="4167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Kepler’s</a:t>
            </a:r>
            <a:r>
              <a:rPr lang="en-US" dirty="0" smtClean="0"/>
              <a:t> new system of the Universe</a:t>
            </a:r>
            <a:endParaRPr lang="en-US" dirty="0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120804"/>
            <a:ext cx="7981376" cy="2817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Galileo </a:t>
            </a:r>
            <a:r>
              <a:rPr lang="en-US" dirty="0" err="1" smtClean="0"/>
              <a:t>Galilei</a:t>
            </a:r>
            <a:r>
              <a:rPr lang="en-US" dirty="0" smtClean="0"/>
              <a:t> (1564-1642)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9775" y="2391266"/>
            <a:ext cx="4083879" cy="4269152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Galileo initiated a new age of astronomy, being the first to use the telescope to make observations</a:t>
            </a:r>
          </a:p>
          <a:p>
            <a:pPr lvl="1"/>
            <a:r>
              <a:rPr lang="en-US" dirty="0" smtClean="0"/>
              <a:t>Began to change previous thinking of the universe in that he showed how the rest of the universe was composed similarly to Earth, not in unchanging substance</a:t>
            </a:r>
          </a:p>
          <a:p>
            <a:r>
              <a:rPr lang="en-US" dirty="0" smtClean="0"/>
              <a:t>Most famous for his refusal to reject the Copernican heliocentric system after being tried by the Inquisition</a:t>
            </a:r>
          </a:p>
          <a:p>
            <a:pPr lvl="1"/>
            <a:r>
              <a:rPr lang="en-US" dirty="0" smtClean="0"/>
              <a:t>Placed under house arrest in his house near Florence for his remaining eight years of life, studying mechanics</a:t>
            </a:r>
            <a:endParaRPr lang="en-US" dirty="0"/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09719" y="1589277"/>
            <a:ext cx="1969358" cy="2504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15544" y="4259619"/>
            <a:ext cx="3171256" cy="2400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Sir Francis Bacon: Scientific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4161072"/>
            <a:ext cx="5045438" cy="2696927"/>
          </a:xfrm>
        </p:spPr>
        <p:txBody>
          <a:bodyPr>
            <a:normAutofit fontScale="92500" lnSpcReduction="20000"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“the true and lawful goal of the sciences is none other than this: the human life be endowed with new discoveries and power”</a:t>
            </a:r>
          </a:p>
          <a:p>
            <a:pPr>
              <a:buFont typeface="Arial"/>
              <a:buChar char="•"/>
            </a:pPr>
            <a:r>
              <a:rPr lang="en-US" dirty="0" smtClean="0"/>
              <a:t>Proceed from the particular to the general</a:t>
            </a:r>
          </a:p>
          <a:p>
            <a:pPr>
              <a:buFont typeface="Arial"/>
              <a:buChar char="•"/>
            </a:pPr>
            <a:r>
              <a:rPr lang="en-US" dirty="0" smtClean="0"/>
              <a:t>Stressed experiment and induction</a:t>
            </a:r>
          </a:p>
          <a:p>
            <a:pPr>
              <a:buFont typeface="Arial"/>
              <a:buChar char="•"/>
            </a:pPr>
            <a:r>
              <a:rPr lang="en-US" dirty="0" smtClean="0"/>
              <a:t>Empiricism </a:t>
            </a:r>
          </a:p>
          <a:p>
            <a:pPr>
              <a:buFont typeface="Arial"/>
              <a:buChar char="•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326" y="1810871"/>
            <a:ext cx="2277694" cy="21640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2903" y="2067026"/>
            <a:ext cx="3323897" cy="442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710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Descartes: Scientific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9163" y="2350735"/>
            <a:ext cx="8742029" cy="2377755"/>
          </a:xfrm>
        </p:spPr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Believed in deduction and mathematical logic</a:t>
            </a:r>
          </a:p>
          <a:p>
            <a:pPr>
              <a:buFont typeface="Arial"/>
              <a:buChar char="•"/>
            </a:pPr>
            <a:r>
              <a:rPr lang="en-US" dirty="0" smtClean="0"/>
              <a:t>Rationalism</a:t>
            </a:r>
          </a:p>
          <a:p>
            <a:pPr>
              <a:buFont typeface="Arial"/>
              <a:buChar char="•"/>
            </a:pPr>
            <a:r>
              <a:rPr lang="en-US" dirty="0" smtClean="0"/>
              <a:t>Believed he could start with self- evident truths and compose complex conclusions</a:t>
            </a:r>
          </a:p>
          <a:p>
            <a:pPr>
              <a:buFont typeface="Arial"/>
              <a:buChar char="•"/>
            </a:pP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94" y="4377802"/>
            <a:ext cx="2078234" cy="24801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6330" y="4357817"/>
            <a:ext cx="1937442" cy="2500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7502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Unification with Sir Francis Newton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347005"/>
            <a:ext cx="5605645" cy="1841087"/>
          </a:xfrm>
        </p:spPr>
        <p:txBody>
          <a:bodyPr>
            <a:normAutofit fontScale="77500" lnSpcReduction="20000"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SIR FRANCIS BACON + DESCARTES were unified under Sir Isaac Newton</a:t>
            </a:r>
          </a:p>
          <a:p>
            <a:pPr algn="ctr">
              <a:buFont typeface="Arial"/>
              <a:buChar char="•"/>
            </a:pPr>
            <a:r>
              <a:rPr lang="en-US" b="0" dirty="0" smtClean="0"/>
              <a:t>Concluded systematic observation and experiments to receive general concepts – deductions derived from general concepts which could be tested and verified by precise experimentation</a:t>
            </a:r>
          </a:p>
          <a:p>
            <a:pPr>
              <a:buFont typeface="Arial"/>
              <a:buChar char="•"/>
            </a:pPr>
            <a:endParaRPr lang="en-US" dirty="0" smtClean="0"/>
          </a:p>
          <a:p>
            <a:pPr marL="0" indent="0"/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925" y="2347005"/>
            <a:ext cx="2756875" cy="37861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932" y="4188092"/>
            <a:ext cx="4053490" cy="2646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564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Physiology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263" y="2283185"/>
            <a:ext cx="7662864" cy="457481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Physiology is the study of the function of a living organism</a:t>
            </a:r>
          </a:p>
          <a:p>
            <a:r>
              <a:rPr lang="en-US" dirty="0" smtClean="0"/>
              <a:t>Saw most of the more notable changes in medicine during the Scientific Revolution</a:t>
            </a:r>
          </a:p>
          <a:p>
            <a:pPr lvl="1"/>
            <a:r>
              <a:rPr lang="en-US" dirty="0" smtClean="0"/>
              <a:t>Late medieval ideas of physiology dominated by Galen, a 2</a:t>
            </a:r>
            <a:r>
              <a:rPr lang="en-US" baseline="30000" dirty="0" smtClean="0"/>
              <a:t>nd</a:t>
            </a:r>
            <a:r>
              <a:rPr lang="en-US" dirty="0" smtClean="0"/>
              <a:t> century Greek Physician</a:t>
            </a:r>
          </a:p>
          <a:p>
            <a:pPr lvl="2"/>
            <a:r>
              <a:rPr lang="en-US" dirty="0" smtClean="0"/>
              <a:t>Galen had a theory that the human body had two separate blood systems</a:t>
            </a:r>
          </a:p>
          <a:p>
            <a:r>
              <a:rPr lang="en-US" dirty="0" smtClean="0"/>
              <a:t>Three leaders of changes in physiology and medicine in general:</a:t>
            </a:r>
          </a:p>
          <a:p>
            <a:pPr lvl="1"/>
            <a:r>
              <a:rPr lang="en-US" dirty="0" smtClean="0"/>
              <a:t>Paracelsus</a:t>
            </a:r>
          </a:p>
          <a:p>
            <a:pPr lvl="1"/>
            <a:r>
              <a:rPr lang="en-US" dirty="0" smtClean="0"/>
              <a:t>Andreas Vesalius</a:t>
            </a:r>
          </a:p>
          <a:p>
            <a:pPr lvl="1"/>
            <a:r>
              <a:rPr lang="en-US" dirty="0" smtClean="0"/>
              <a:t>William Harvey</a:t>
            </a:r>
          </a:p>
          <a:p>
            <a:pPr lvl="2"/>
            <a:endParaRPr lang="en-US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Paracelsus (1493-1541)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2526365"/>
            <a:ext cx="4352944" cy="4682894"/>
          </a:xfrm>
        </p:spPr>
        <p:txBody>
          <a:bodyPr>
            <a:normAutofit/>
          </a:bodyPr>
          <a:lstStyle/>
          <a:p>
            <a:r>
              <a:rPr lang="en-US" sz="1600" dirty="0" smtClean="0"/>
              <a:t>Born </a:t>
            </a:r>
            <a:r>
              <a:rPr lang="en-US" sz="1600" dirty="0" err="1" smtClean="0"/>
              <a:t>Philippus</a:t>
            </a:r>
            <a:r>
              <a:rPr lang="en-US" sz="1600" dirty="0" smtClean="0"/>
              <a:t> </a:t>
            </a:r>
            <a:r>
              <a:rPr lang="en-US" sz="1600" dirty="0" err="1" smtClean="0"/>
              <a:t>Aureolus</a:t>
            </a:r>
            <a:r>
              <a:rPr lang="en-US" sz="1600" dirty="0" smtClean="0"/>
              <a:t> von </a:t>
            </a:r>
            <a:r>
              <a:rPr lang="en-US" sz="1600" dirty="0" err="1" smtClean="0"/>
              <a:t>Hohenheim</a:t>
            </a:r>
            <a:r>
              <a:rPr lang="en-US" sz="1600" dirty="0" smtClean="0"/>
              <a:t>, renamed himself Paracelsus</a:t>
            </a:r>
          </a:p>
          <a:p>
            <a:pPr lvl="1"/>
            <a:r>
              <a:rPr lang="en-US" sz="1400" dirty="0" smtClean="0"/>
              <a:t>“greater than </a:t>
            </a:r>
            <a:r>
              <a:rPr lang="en-US" sz="1400" dirty="0" err="1" smtClean="0"/>
              <a:t>Celsus</a:t>
            </a:r>
            <a:r>
              <a:rPr lang="en-US" sz="1400" dirty="0" smtClean="0"/>
              <a:t>” an ancient physician</a:t>
            </a:r>
          </a:p>
          <a:p>
            <a:r>
              <a:rPr lang="en-US" sz="1600" dirty="0" smtClean="0"/>
              <a:t>Rejected work of both Aristotle and Galen</a:t>
            </a:r>
          </a:p>
          <a:p>
            <a:r>
              <a:rPr lang="en-US" sz="1600" dirty="0" smtClean="0"/>
              <a:t>believed that each human was a small replica (microcosm) of the universe (macrocosm)</a:t>
            </a:r>
          </a:p>
          <a:p>
            <a:r>
              <a:rPr lang="en-US" sz="1600" dirty="0" smtClean="0"/>
              <a:t>Later considered father of modern medicine </a:t>
            </a:r>
          </a:p>
          <a:p>
            <a:pPr lvl="1"/>
            <a:r>
              <a:rPr lang="en-US" sz="1400" dirty="0" smtClean="0"/>
              <a:t>“like cures like”</a:t>
            </a: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8223" y="2175106"/>
            <a:ext cx="3248577" cy="4334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 smtClean="0"/>
              <a:t>Andreas Vesalius (1514-1564) and William Harvey (1578-1657) 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9980" y="2337225"/>
            <a:ext cx="5104020" cy="4520775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/>
              <a:t>Andreas Vesalius is known for advancements in the study of a human’s internal anatomy</a:t>
            </a:r>
          </a:p>
          <a:p>
            <a:r>
              <a:rPr lang="en-US" sz="1800" dirty="0" smtClean="0"/>
              <a:t>He wrote </a:t>
            </a:r>
            <a:r>
              <a:rPr lang="en-US" sz="1800" i="1" dirty="0" smtClean="0"/>
              <a:t>On the Fabric of the Human Body</a:t>
            </a:r>
            <a:r>
              <a:rPr lang="en-US" sz="1800" dirty="0" smtClean="0"/>
              <a:t>, which illustrated his personal dissection of a human body</a:t>
            </a:r>
          </a:p>
          <a:p>
            <a:pPr lvl="1"/>
            <a:r>
              <a:rPr lang="en-US" sz="1400" dirty="0" smtClean="0"/>
              <a:t>Vesalius was able to create an accurate depiction of the individual organs and structure of the human body</a:t>
            </a:r>
          </a:p>
          <a:p>
            <a:pPr lvl="1"/>
            <a:r>
              <a:rPr lang="en-US" sz="1400" dirty="0" smtClean="0"/>
              <a:t>Rectified teachings of Galen, such as the blood system and origins of the blood, which Galen said to be liver, not heart</a:t>
            </a:r>
            <a:endParaRPr lang="en-US" sz="1600" dirty="0" smtClean="0"/>
          </a:p>
          <a:p>
            <a:r>
              <a:rPr lang="en-US" sz="1800" dirty="0" smtClean="0"/>
              <a:t>William Harvey advanced these findings even further when he discovered that blood traveled in a complete circuit throughout the body, using both veins and arteries</a:t>
            </a:r>
          </a:p>
          <a:p>
            <a:pPr lvl="1"/>
            <a:r>
              <a:rPr lang="en-US" sz="1600" dirty="0" smtClean="0"/>
              <a:t>Laid the foundation for modern physiology</a:t>
            </a: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1351" y="1675236"/>
            <a:ext cx="1993116" cy="2391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1351" y="4255640"/>
            <a:ext cx="1993116" cy="2602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Early Astronomy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9775" y="2323714"/>
            <a:ext cx="7662864" cy="3823323"/>
          </a:xfrm>
        </p:spPr>
        <p:txBody>
          <a:bodyPr>
            <a:normAutofit/>
          </a:bodyPr>
          <a:lstStyle/>
          <a:p>
            <a:r>
              <a:rPr lang="en-US" dirty="0" smtClean="0"/>
              <a:t>During the Late Middle Ages, all astronomy was based on the findings of ancient philosophers Aristotle and Ptolemy, as well as corresponding Christian beliefs</a:t>
            </a:r>
          </a:p>
          <a:p>
            <a:pPr lvl="1"/>
            <a:r>
              <a:rPr lang="en-US" b="1" u="sng" dirty="0" smtClean="0"/>
              <a:t>Geocentric Conception-</a:t>
            </a:r>
            <a:r>
              <a:rPr lang="en-US" dirty="0" smtClean="0"/>
              <a:t> the universe is seen as a series of concentric spheres, with a motionless Earth at the center</a:t>
            </a:r>
          </a:p>
          <a:p>
            <a:r>
              <a:rPr lang="en-US" dirty="0" smtClean="0"/>
              <a:t>This idea corresponded with the traditional ideas that agreed with religion, where the Earth is at the center of the universe, and there were spheres for Heaven and Hell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Geocentric Conception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5521" y="1717398"/>
            <a:ext cx="6969079" cy="5140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nesis">
  <a:themeElements>
    <a:clrScheme name="Genesis">
      <a:dk1>
        <a:sysClr val="windowText" lastClr="000000"/>
      </a:dk1>
      <a:lt1>
        <a:sysClr val="window" lastClr="FFFFFF"/>
      </a:lt1>
      <a:dk2>
        <a:srgbClr val="465466"/>
      </a:dk2>
      <a:lt2>
        <a:srgbClr val="BBD7F8"/>
      </a:lt2>
      <a:accent1>
        <a:srgbClr val="80B606"/>
      </a:accent1>
      <a:accent2>
        <a:srgbClr val="E29F1D"/>
      </a:accent2>
      <a:accent3>
        <a:srgbClr val="2397E2"/>
      </a:accent3>
      <a:accent4>
        <a:srgbClr val="35ACA2"/>
      </a:accent4>
      <a:accent5>
        <a:srgbClr val="5430BB"/>
      </a:accent5>
      <a:accent6>
        <a:srgbClr val="8D34E0"/>
      </a:accent6>
      <a:hlink>
        <a:srgbClr val="00B0F0"/>
      </a:hlink>
      <a:folHlink>
        <a:srgbClr val="0070C0"/>
      </a:folHlink>
    </a:clrScheme>
    <a:fontScheme name="Genesis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Genesis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70000"/>
                <a:satMod val="100000"/>
                <a:greenMod val="110000"/>
              </a:schemeClr>
            </a:gs>
            <a:gs pos="75000">
              <a:schemeClr val="phClr">
                <a:tint val="40000"/>
                <a:satMod val="150000"/>
                <a:redMod val="100000"/>
                <a:blueMod val="100000"/>
              </a:schemeClr>
            </a:gs>
            <a:gs pos="100000">
              <a:schemeClr val="phClr">
                <a:tint val="60000"/>
                <a:satMod val="120000"/>
                <a:redMod val="100000"/>
                <a:blueMod val="100000"/>
              </a:schemeClr>
            </a:gs>
          </a:gsLst>
          <a:path path="circle">
            <a:fillToRect l="25000" t="25000" r="5000" b="5000"/>
          </a:path>
        </a:gradFill>
        <a:gradFill rotWithShape="1">
          <a:gsLst>
            <a:gs pos="0">
              <a:schemeClr val="phClr">
                <a:tint val="50000"/>
                <a:shade val="100000"/>
                <a:alpha val="100000"/>
                <a:satMod val="150000"/>
              </a:schemeClr>
            </a:gs>
            <a:gs pos="40000">
              <a:schemeClr val="phClr">
                <a:tint val="70000"/>
                <a:shade val="100000"/>
                <a:alpha val="100000"/>
                <a:satMod val="150000"/>
              </a:schemeClr>
            </a:gs>
            <a:gs pos="100000">
              <a:schemeClr val="phClr">
                <a:shade val="90000"/>
                <a:satMod val="11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50800" dir="11400000" sx="102000" sy="101000" algn="tl" rotWithShape="0">
              <a:srgbClr val="000000">
                <a:alpha val="35000"/>
              </a:srgbClr>
            </a:outerShdw>
          </a:effectLst>
          <a:scene3d>
            <a:camera prst="perspectiveFront" fov="4800000"/>
            <a:lightRig rig="morning" dir="tl"/>
          </a:scene3d>
          <a:sp3d prstMaterial="softmetal">
            <a:bevelT w="0" h="0"/>
          </a:sp3d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reflection blurRad="101600" stA="40000" endPos="50000" dist="63500" dir="5400000" fadeDir="7200000" sy="-100000" kx="300000" rotWithShape="0"/>
          </a:effectLst>
          <a:scene3d>
            <a:camera prst="orthographicFront">
              <a:rot lat="0" lon="0" rev="0"/>
            </a:camera>
            <a:lightRig rig="chilly" dir="tr">
              <a:rot lat="0" lon="0" rev="1200000"/>
            </a:lightRig>
          </a:scene3d>
          <a:sp3d prstMaterial="plastic">
            <a:bevelT w="0" h="0"/>
          </a:sp3d>
        </a:effectStyle>
      </a:effectStyleLst>
      <a:bgFillStyleLst>
        <a:blipFill rotWithShape="1">
          <a:blip xmlns:r="http://schemas.openxmlformats.org/officeDocument/2006/relationships" r:embed="rId1"/>
          <a:stretch/>
        </a:blipFill>
        <a:blipFill rotWithShape="1">
          <a:blip xmlns:r="http://schemas.openxmlformats.org/officeDocument/2006/relationships" r:embed="rId2"/>
          <a:stretch/>
        </a:blipFill>
        <a:blipFill rotWithShape="1">
          <a:blip xmlns:r="http://schemas.openxmlformats.org/officeDocument/2006/relationships" r:embed="rId3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Genesis.thmx</Template>
  <TotalTime>0</TotalTime>
  <Words>813</Words>
  <Application>Microsoft Office PowerPoint</Application>
  <PresentationFormat>On-screen Show (4:3)</PresentationFormat>
  <Paragraphs>73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Genesis</vt:lpstr>
      <vt:lpstr>Royal Academies </vt:lpstr>
      <vt:lpstr>Sir Francis Bacon: Scientific Method</vt:lpstr>
      <vt:lpstr>Descartes: Scientific Method</vt:lpstr>
      <vt:lpstr>Unification with Sir Francis Newton</vt:lpstr>
      <vt:lpstr>Physiology</vt:lpstr>
      <vt:lpstr>Paracelsus (1493-1541)</vt:lpstr>
      <vt:lpstr>Andreas Vesalius (1514-1564) and William Harvey (1578-1657) </vt:lpstr>
      <vt:lpstr>Early Astronomy </vt:lpstr>
      <vt:lpstr>Geocentric Conception</vt:lpstr>
      <vt:lpstr>Nicolaus Copernicus (1473-1543)</vt:lpstr>
      <vt:lpstr>Heliocentric vs. Geocentric</vt:lpstr>
      <vt:lpstr>Tycho Brahe (1546-1601)</vt:lpstr>
      <vt:lpstr>Johannes Kepler (1571-1630)</vt:lpstr>
      <vt:lpstr>Kepler’s new system of the Universe</vt:lpstr>
      <vt:lpstr>Galileo Galilei (1564-1642)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Royal Academies</dc:title>
  <dc:creator>STEPHEN G FORESTA</dc:creator>
  <cp:lastModifiedBy>Local User</cp:lastModifiedBy>
  <cp:revision>2</cp:revision>
  <dcterms:created xsi:type="dcterms:W3CDTF">2011-11-15T03:34:07Z</dcterms:created>
  <dcterms:modified xsi:type="dcterms:W3CDTF">2011-11-15T16:08:58Z</dcterms:modified>
</cp:coreProperties>
</file>